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6" r:id="rId10"/>
    <p:sldId id="267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14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Principal Component Analysis (PCA)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BF5BFB-2E20-4973-0744-987DDC826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6"/>
          <a:stretch/>
        </p:blipFill>
        <p:spPr bwMode="auto">
          <a:xfrm>
            <a:off x="1945177" y="3953214"/>
            <a:ext cx="5253645" cy="25782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Considerations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with different dimensionality reduction techniques.</a:t>
            </a:r>
          </a:p>
          <a:p>
            <a:pPr lvl="1"/>
            <a:r>
              <a:rPr dirty="0"/>
              <a:t>PCA vs. t-SNE vs. UMAP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B7884-2D6E-534E-C470-E11BC703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297577"/>
            <a:ext cx="5000219" cy="301114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ED5C3E0-7E9B-0F40-EB0B-11D95CB7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29"/>
          <a:stretch/>
        </p:blipFill>
        <p:spPr bwMode="auto">
          <a:xfrm>
            <a:off x="4942115" y="5056867"/>
            <a:ext cx="4027714" cy="15566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FA268-A96E-342C-331F-56609B6F5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6191-F3EF-F875-71CE-49705EC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Considerations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6C9E-A832-56E6-D266-6439FEA64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with clustering algorithms for unsupervised learning pipelines.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PCA + </a:t>
            </a:r>
            <a:r>
              <a:rPr lang="en-US" dirty="0" err="1"/>
              <a:t>Kmeans</a:t>
            </a:r>
            <a:endParaRPr lang="en-US" dirty="0"/>
          </a:p>
          <a:p>
            <a:pPr lvl="1"/>
            <a:r>
              <a:rPr lang="en-US" dirty="0"/>
              <a:t>Compare to LDA (supervised learning)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38EBFD-BBE7-2D2B-0B75-827CAA8D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3" y="3761508"/>
            <a:ext cx="5371193" cy="28218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2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Do We Need PCA?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High-dimensional data can be noisy and computationally expensive.</a:t>
            </a:r>
          </a:p>
          <a:p>
            <a:r>
              <a:rPr dirty="0"/>
              <a:t>PCA helps reduce dimensionality while preserving key information.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FBFF4B-A011-8129-0156-D3BECA2E2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69" y="3761468"/>
            <a:ext cx="2698860" cy="2675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9A4043-BC18-5AFD-F650-8142953BAEA6}"/>
              </a:ext>
            </a:extLst>
          </p:cNvPr>
          <p:cNvSpPr txBox="1">
            <a:spLocks/>
          </p:cNvSpPr>
          <p:nvPr/>
        </p:nvSpPr>
        <p:spPr>
          <a:xfrm>
            <a:off x="457199" y="3815897"/>
            <a:ext cx="4967133" cy="2767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Genomic data with thousands of features can be reduced to a few meaningful dimensions.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of PCA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PCA finds new axes that maximize variance</a:t>
            </a:r>
            <a:r>
              <a:rPr lang="en-US" dirty="0"/>
              <a:t> in data</a:t>
            </a:r>
            <a:r>
              <a:rPr dirty="0"/>
              <a:t>.</a:t>
            </a:r>
            <a:endParaRPr lang="en-US" dirty="0"/>
          </a:p>
          <a:p>
            <a:r>
              <a:rPr dirty="0"/>
              <a:t>It transforms correlated variables into uncorrelated principal components.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96F42-B1E4-07AB-D7D2-03C04BFA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1" y="3788610"/>
            <a:ext cx="3622221" cy="2938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FEC8BE-0E97-B7CE-3F48-DE3E696AA295}"/>
              </a:ext>
            </a:extLst>
          </p:cNvPr>
          <p:cNvSpPr txBox="1">
            <a:spLocks/>
          </p:cNvSpPr>
          <p:nvPr/>
        </p:nvSpPr>
        <p:spPr>
          <a:xfrm>
            <a:off x="457200" y="3863181"/>
            <a:ext cx="3981450" cy="27201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axes:</a:t>
            </a:r>
          </a:p>
          <a:p>
            <a:pPr lvl="1"/>
            <a:r>
              <a:rPr lang="en-US" dirty="0"/>
              <a:t>Orthogonal directions of greatest variance in data</a:t>
            </a:r>
          </a:p>
          <a:p>
            <a:pPr lvl="1"/>
            <a:r>
              <a:rPr lang="en-US" dirty="0"/>
              <a:t>Projections along PC1 discriminate data the most along any one axis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0C038D58-09C8-EBDC-93F7-537FB15D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1" y="908050"/>
            <a:ext cx="8950118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50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1: Mean-Center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Compute the mean of each feature.</a:t>
            </a:r>
          </a:p>
          <a:p>
            <a:r>
              <a:rPr dirty="0"/>
              <a:t>Subtract the mean from the original data to center it around zero.</a:t>
            </a:r>
          </a:p>
          <a:p>
            <a:r>
              <a:rPr dirty="0"/>
              <a:t>This ensures that PCA captures variance rather than absolute values.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2: Compute Covariance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covariance matrix represents relationships between features.</a:t>
                </a:r>
              </a:p>
              <a:p>
                <a:r>
                  <a:rPr lang="en-US" dirty="0"/>
                  <a:t>High covariance indicates high correlation between features.</a:t>
                </a:r>
              </a:p>
              <a:p>
                <a:r>
                  <a:rPr lang="en-US" dirty="0"/>
                  <a:t>The covariance matrix is computed as: </a:t>
                </a:r>
              </a:p>
              <a:p>
                <a:pPr marL="914400" lvl="2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 r="-2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Step 3: Compute Eigenva</a:t>
            </a:r>
            <a:r>
              <a:rPr lang="en-US" dirty="0"/>
              <a:t>lues &amp; </a:t>
            </a:r>
            <a:r>
              <a:rPr dirty="0"/>
              <a:t>Eigenvectors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Solve the equation: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Eigenvalues: amount of variance explained.</a:t>
                </a:r>
              </a:p>
              <a:p>
                <a:r>
                  <a:rPr lang="en-US" dirty="0"/>
                  <a:t>Eigenvectors: new axes/principal components.</a:t>
                </a:r>
              </a:p>
              <a:p>
                <a:r>
                  <a:rPr lang="en-US" dirty="0"/>
                  <a:t>Sort eigenvectors by descending eigenvalues to prioritize components with more variance.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4: Project Data onto Principal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53343"/>
          </a:xfrm>
        </p:spPr>
        <p:txBody>
          <a:bodyPr/>
          <a:lstStyle/>
          <a:p>
            <a:r>
              <a:rPr dirty="0"/>
              <a:t>Multiply the original data by the top-k eigenvectors to transform it.</a:t>
            </a:r>
          </a:p>
          <a:p>
            <a:r>
              <a:rPr dirty="0"/>
              <a:t>The new coordinates are called </a:t>
            </a:r>
            <a:r>
              <a:rPr b="1" dirty="0"/>
              <a:t>principal components</a:t>
            </a:r>
            <a:r>
              <a:rPr dirty="0"/>
              <a:t>.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A68E68F-6790-2A47-4567-FF54CFD7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772" y="3429000"/>
            <a:ext cx="3366028" cy="32912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F91801-F1E8-8AAA-54B0-17AFE025B97D}"/>
              </a:ext>
            </a:extLst>
          </p:cNvPr>
          <p:cNvSpPr txBox="1">
            <a:spLocks/>
          </p:cNvSpPr>
          <p:nvPr/>
        </p:nvSpPr>
        <p:spPr>
          <a:xfrm>
            <a:off x="457200" y="3771106"/>
            <a:ext cx="45502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Retaining top-k components reduces dimensionality while preserving key patterns.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Limitations of 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PCA assumes linear relationships.</a:t>
                </a:r>
              </a:p>
              <a:p>
                <a:pPr lvl="1"/>
                <a:r>
                  <a:rPr lang="en-US" dirty="0"/>
                  <a:t>Can provide bad results with nonlinear data</a:t>
                </a:r>
              </a:p>
              <a:p>
                <a:r>
                  <a:rPr lang="en-US" dirty="0"/>
                  <a:t>Feature interpretability can be lost.</a:t>
                </a:r>
              </a:p>
              <a:p>
                <a:pPr lvl="1"/>
                <a:r>
                  <a:rPr lang="en-US" dirty="0"/>
                  <a:t>PCs are linear combinations of original variables</a:t>
                </a:r>
              </a:p>
              <a:p>
                <a:r>
                  <a:rPr lang="en-US" dirty="0"/>
                  <a:t>Technical requirement: covariance matrix must be positive semi-definite.</a:t>
                </a:r>
              </a:p>
              <a:p>
                <a:pPr lvl="1"/>
                <a:r>
                  <a:rPr lang="en-US" dirty="0"/>
                  <a:t>Positive semi-definite: symmetric matrix with non-negative eigenvalues</a:t>
                </a:r>
              </a:p>
              <a:p>
                <a:pPr lvl="1"/>
                <a:r>
                  <a:rPr lang="en-US" dirty="0"/>
                  <a:t>By definition/construction, covariance matrix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ar-A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ar-A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positive semi-definite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2801" r="-1852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346</Words>
  <Application>Microsoft Macintosh PowerPoint</Application>
  <PresentationFormat>On-screen Show (4:3)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 Math</vt:lpstr>
      <vt:lpstr>Office Theme</vt:lpstr>
      <vt:lpstr>Principal Component Analysis (PCA)</vt:lpstr>
      <vt:lpstr>Why Do We Need PCA?</vt:lpstr>
      <vt:lpstr>Overview of PCA Computation</vt:lpstr>
      <vt:lpstr>PowerPoint Presentation</vt:lpstr>
      <vt:lpstr>Step 1: Mean-Center the Data</vt:lpstr>
      <vt:lpstr>Step 2: Compute Covariance Matrix</vt:lpstr>
      <vt:lpstr>Step 3: Compute Eigenvalues &amp; Eigenvectors</vt:lpstr>
      <vt:lpstr>Step 4: Project Data onto Principal Components</vt:lpstr>
      <vt:lpstr>Limitations of PCA</vt:lpstr>
      <vt:lpstr>Future Considerations</vt:lpstr>
      <vt:lpstr>Future Considerations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Tabet, Jimmy Salim</cp:lastModifiedBy>
  <cp:revision>7</cp:revision>
  <dcterms:created xsi:type="dcterms:W3CDTF">2013-01-27T09:14:16Z</dcterms:created>
  <dcterms:modified xsi:type="dcterms:W3CDTF">2025-03-05T04:48:37Z</dcterms:modified>
  <cp:category/>
</cp:coreProperties>
</file>